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5416E-8B82-45D6-A71A-A008C761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3E3C38-2B94-428D-859E-D51BE3EDB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4B24A4-A9AC-496A-A38F-78A86836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DEEB4-9B8D-4E11-A274-298F4D3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43762-010D-40F9-A01E-8257ED5C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4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D2DCE-7C1A-4072-B25C-D2C6984D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782CCD-2212-43BF-B27B-8216009E7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94439C-983F-4A9E-A6EF-422C51C9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B4254-7BB9-489C-9920-9A1CB928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D9144-40D6-4322-8B4C-358C30FB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3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D4441F-036F-41FA-8774-19C263880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4373FD-7172-4210-9BC4-9112860D5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8BBBC8-D1AA-4E0D-90B6-765B808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9E1755-EE51-4352-8025-AEC3610C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56CC3E-4ECF-4336-99DD-7464AC15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2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91E8-6982-4D8B-802F-6D930FD4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4ED50-4AC3-4AEB-85AF-B125AA67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99BB46-537B-49CE-A796-6B87B9B1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497B82-5C6C-4396-9189-9EB5F90C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AEFC27-84FD-4E84-A13C-31087933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64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69824-DD65-4092-A804-B315C576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333CD6-4CCD-4737-9800-B3FCF9C9E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5EEE7D-734A-4462-9F49-F257C54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B0CF59-7D0F-4EE1-BA31-001475BD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8D3BED-8C5D-486D-AA18-77F9D9BB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7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4E932-6338-4183-8BA8-12BCD7BC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F0CC34-F4DA-4BE3-8A2A-D4F7A3B95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B77EF4-2449-48F5-9195-FC08737C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8B3A63-AFEF-4262-8CE6-CCBE0892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3EEF1D-354D-4BE6-AC4C-F8AEDB8ED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5A20DF-CE20-41F9-833B-0D2C8C5F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AC54E-8898-46DB-9C56-8A85D0EF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B78A9B-A9A6-4625-B415-56B8622AF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BC4A4F-B1CB-4498-A076-D08CD4C9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3FD76F-3594-4B92-8D80-A9A746A7B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DE250E-D7A8-4E60-8642-4DE1F3A43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536A42-EAC1-4E5C-BFF5-3EAF7BA2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1695283-0190-46BD-AA76-C8603BA3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012D9F-07C0-4F03-BD8B-057C21B2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89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AE158-DF40-4A18-A8E4-93F4F66E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85AF1D1-E563-48AA-ADAE-E991A6C9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DF7455-3182-454E-91E1-3C16A476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211BB1-BAF1-4622-A6A7-EF15C254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36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D90805-F612-43CC-B17B-DEAD4698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09058C-3460-48E3-9556-E5B6A50A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DD4AE7-9AE3-4685-9153-BF00459B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2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0F67B-9198-45CE-AD70-061EE218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7EB0A-D2C7-48E1-89A8-AF58E4BF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2D7E57-FE90-4E97-B0A6-D995D433C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184E23-719C-4805-B862-8E309BCE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7BB2CC-CF6C-4E57-B8EF-8EF50410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D7F643-7F4E-4563-A129-B4A9242A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B85FA-CF2F-486E-A65D-E4D147B5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13EA43-580D-41A6-AAA4-AD16CE077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9B7454-F40E-4E84-9414-A9BDF281F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CC1E44-B84A-4B0B-AA2D-D4AB87FD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CCF9FB-24D8-4AEC-89BF-BF9A67DF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B67D01-4662-4636-9F8F-C52FEE31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4F6026-0B1D-4BF4-A242-F020401C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FDFF5E-5060-41DE-BD7A-24EBE857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8B1FDD-7369-4E3F-97BC-CEE4071CA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D96A-44C4-4C03-B595-CC85D419C8DC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ED1857-D89A-4247-BF88-A1FDC4EA7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194F00-407B-4CE7-A72C-1CAABE9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8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EE DESKTOP &amp; MOBILE WALLPAPER! HAPPY BANANA! - Fablouise">
            <a:extLst>
              <a:ext uri="{FF2B5EF4-FFF2-40B4-BE49-F238E27FC236}">
                <a16:creationId xmlns:a16="http://schemas.microsoft.com/office/drawing/2014/main" id="{55C59A9D-950E-4B05-9E5A-8C0AF95222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351AAE9-21E0-4D1E-BD60-68984C665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rgbClr val="FFFFFF"/>
                </a:solidFill>
              </a:rPr>
              <a:t>Expressief talent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38E518-F1DC-43E5-A0DC-0C66571CE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Module A deel 2</a:t>
            </a:r>
          </a:p>
          <a:p>
            <a:r>
              <a:rPr lang="nl-NL">
                <a:solidFill>
                  <a:srgbClr val="FFFFFF"/>
                </a:solidFill>
              </a:rPr>
              <a:t>Les 1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D4833E-8F21-41B3-8B97-C0E6046F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 zijn alweer in deel 2 van module B beland…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BEA88B-8A2D-4275-B8DA-8B1EA00B9D3C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Vandaag</a:t>
            </a:r>
            <a:r>
              <a:rPr lang="en-US" dirty="0"/>
              <a:t>: 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Planning </a:t>
            </a:r>
            <a:r>
              <a:rPr lang="en-US" dirty="0" err="1"/>
              <a:t>blok</a:t>
            </a:r>
            <a:r>
              <a:rPr lang="en-US" dirty="0"/>
              <a:t> 6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Hoe zit het met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administratie</a:t>
            </a:r>
            <a:r>
              <a:rPr lang="en-US" dirty="0"/>
              <a:t>? </a:t>
            </a:r>
            <a:r>
              <a:rPr lang="en-US" dirty="0" err="1"/>
              <a:t>Lopen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?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Planning examens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Het examen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 5">
            <a:extLst>
              <a:ext uri="{FF2B5EF4-FFF2-40B4-BE49-F238E27FC236}">
                <a16:creationId xmlns:a16="http://schemas.microsoft.com/office/drawing/2014/main" id="{AB7DB4E9-2D6F-4BCB-B6B2-83E7FFE556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211426"/>
              </p:ext>
            </p:extLst>
          </p:nvPr>
        </p:nvGraphicFramePr>
        <p:xfrm>
          <a:off x="990600" y="938690"/>
          <a:ext cx="10134601" cy="49202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2984">
                  <a:extLst>
                    <a:ext uri="{9D8B030D-6E8A-4147-A177-3AD203B41FA5}">
                      <a16:colId xmlns:a16="http://schemas.microsoft.com/office/drawing/2014/main" val="180437102"/>
                    </a:ext>
                  </a:extLst>
                </a:gridCol>
                <a:gridCol w="2875061">
                  <a:extLst>
                    <a:ext uri="{9D8B030D-6E8A-4147-A177-3AD203B41FA5}">
                      <a16:colId xmlns:a16="http://schemas.microsoft.com/office/drawing/2014/main" val="1094796445"/>
                    </a:ext>
                  </a:extLst>
                </a:gridCol>
                <a:gridCol w="5656556">
                  <a:extLst>
                    <a:ext uri="{9D8B030D-6E8A-4147-A177-3AD203B41FA5}">
                      <a16:colId xmlns:a16="http://schemas.microsoft.com/office/drawing/2014/main" val="4153277034"/>
                    </a:ext>
                  </a:extLst>
                </a:gridCol>
              </a:tblGrid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Datum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Wat gaan we doen?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178896085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1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10-05 t/m 14-05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Heb jij 2 </a:t>
                      </a:r>
                      <a:r>
                        <a:rPr lang="nl-NL" sz="2100" dirty="0" err="1"/>
                        <a:t>GO’s</a:t>
                      </a:r>
                      <a:r>
                        <a:rPr lang="nl-NL" sz="2100" dirty="0"/>
                        <a:t>?/werken in de les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981263632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2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17-04 t/m 21-05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Werken in de les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170780867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3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24-05 t/m 28-05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Werken in de les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168664790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4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31-05 t/m 04-07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Vervalt i.v.m. examenweek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776013799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5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07-06 t/m 11-06 (fysiek)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b="1" i="1" dirty="0"/>
                        <a:t>EXAMENS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1920628777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6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14-06 t/m 18-06 (fysiek)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b="1" i="1"/>
                        <a:t>EXAMENS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3546217213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7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21-06 t/m 25-06 (fysiek)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b="1" i="1" dirty="0"/>
                        <a:t>EXAMENS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3386691334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8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28-06 t/m 02-07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b="1" i="1" dirty="0"/>
                        <a:t>HERKANSINGEN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435296502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9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05-07 t/m 09-07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Nader in te vullen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1609937710"/>
                  </a:ext>
                </a:extLst>
              </a:tr>
              <a:tr h="447295">
                <a:tc>
                  <a:txBody>
                    <a:bodyPr/>
                    <a:lstStyle/>
                    <a:p>
                      <a:r>
                        <a:rPr lang="nl-NL" sz="2100"/>
                        <a:t>Les 10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/>
                        <a:t>12-07  t/m 16-07</a:t>
                      </a:r>
                    </a:p>
                  </a:txBody>
                  <a:tcPr marL="85403" marR="85403" marT="42701" marB="42701"/>
                </a:tc>
                <a:tc>
                  <a:txBody>
                    <a:bodyPr/>
                    <a:lstStyle/>
                    <a:p>
                      <a:r>
                        <a:rPr lang="nl-NL" sz="2100" dirty="0"/>
                        <a:t>Bufferweek</a:t>
                      </a:r>
                    </a:p>
                  </a:txBody>
                  <a:tcPr marL="85403" marR="85403" marT="42701" marB="42701"/>
                </a:tc>
                <a:extLst>
                  <a:ext uri="{0D108BD9-81ED-4DB2-BD59-A6C34878D82A}">
                    <a16:rowId xmlns:a16="http://schemas.microsoft.com/office/drawing/2014/main" val="50712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8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loeilamp op een gele achtergrond met geschetste lichtbundels en een kabel">
            <a:extLst>
              <a:ext uri="{FF2B5EF4-FFF2-40B4-BE49-F238E27FC236}">
                <a16:creationId xmlns:a16="http://schemas.microsoft.com/office/drawing/2014/main" id="{8C78EA19-A4C5-4B05-983C-23DABBE38A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0487" r="2173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B9AE50-0220-4F7D-80DC-860CFBA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Belangrijk!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54282-3DFC-4324-85A3-4425235DB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81428" cy="3787412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Hebben jullie beide plannen van aanpak ingeleverd op It’s Learning?</a:t>
            </a:r>
          </a:p>
          <a:p>
            <a:pPr lvl="1"/>
            <a:r>
              <a:rPr lang="nl-NL" sz="1600" dirty="0">
                <a:solidFill>
                  <a:srgbClr val="000000"/>
                </a:solidFill>
              </a:rPr>
              <a:t>Nog niet? </a:t>
            </a:r>
            <a:r>
              <a:rPr lang="nl-NL" sz="1600" u="sng" dirty="0">
                <a:solidFill>
                  <a:srgbClr val="000000"/>
                </a:solidFill>
              </a:rPr>
              <a:t>Doe dit dan voor de volgende les en zorg dat jij zo snel mogelijk jouw 2 </a:t>
            </a:r>
            <a:r>
              <a:rPr lang="nl-NL" sz="1600" u="sng" dirty="0" err="1">
                <a:solidFill>
                  <a:srgbClr val="000000"/>
                </a:solidFill>
              </a:rPr>
              <a:t>GO’s</a:t>
            </a:r>
            <a:r>
              <a:rPr lang="nl-NL" sz="1600" u="sng" dirty="0">
                <a:solidFill>
                  <a:srgbClr val="000000"/>
                </a:solidFill>
              </a:rPr>
              <a:t> hebt.</a:t>
            </a:r>
          </a:p>
          <a:p>
            <a:pPr lvl="1"/>
            <a:r>
              <a:rPr lang="nl-NL" sz="1600" b="1" dirty="0">
                <a:solidFill>
                  <a:srgbClr val="000000"/>
                </a:solidFill>
              </a:rPr>
              <a:t>Mail mij als je iets hebt ingeleverd!</a:t>
            </a:r>
          </a:p>
          <a:p>
            <a:r>
              <a:rPr lang="nl-NL" sz="2000" dirty="0">
                <a:solidFill>
                  <a:srgbClr val="000000"/>
                </a:solidFill>
              </a:rPr>
              <a:t>Heb je je </a:t>
            </a:r>
            <a:r>
              <a:rPr lang="nl-NL" sz="2000" dirty="0" err="1">
                <a:solidFill>
                  <a:srgbClr val="000000"/>
                </a:solidFill>
              </a:rPr>
              <a:t>Artjournal</a:t>
            </a:r>
            <a:r>
              <a:rPr lang="nl-NL" sz="2000" dirty="0">
                <a:solidFill>
                  <a:srgbClr val="000000"/>
                </a:solidFill>
              </a:rPr>
              <a:t> + reflectie al ingeleverd op It’s Learning? </a:t>
            </a:r>
          </a:p>
          <a:p>
            <a:pPr lvl="1"/>
            <a:r>
              <a:rPr lang="nl-NL" sz="1600" dirty="0">
                <a:solidFill>
                  <a:srgbClr val="000000"/>
                </a:solidFill>
              </a:rPr>
              <a:t>Nog niet? Doe dit dan </a:t>
            </a:r>
            <a:r>
              <a:rPr lang="nl-NL" sz="1600" b="1" u="sng" dirty="0">
                <a:solidFill>
                  <a:srgbClr val="000000"/>
                </a:solidFill>
              </a:rPr>
              <a:t>zo snel mogelijk!</a:t>
            </a:r>
          </a:p>
          <a:p>
            <a:pPr lvl="1"/>
            <a:r>
              <a:rPr lang="nl-NL" sz="1600" b="1" dirty="0">
                <a:solidFill>
                  <a:srgbClr val="000000"/>
                </a:solidFill>
              </a:rPr>
              <a:t>Mail mij als je iets hebt ingeleverd!</a:t>
            </a:r>
          </a:p>
          <a:p>
            <a:r>
              <a:rPr lang="nl-NL" sz="2000" dirty="0">
                <a:solidFill>
                  <a:srgbClr val="000000"/>
                </a:solidFill>
              </a:rPr>
              <a:t>NB: alle opdrachten + 2 </a:t>
            </a:r>
            <a:r>
              <a:rPr lang="nl-NL" sz="2000" dirty="0" err="1">
                <a:solidFill>
                  <a:srgbClr val="000000"/>
                </a:solidFill>
              </a:rPr>
              <a:t>GO’s</a:t>
            </a:r>
            <a:r>
              <a:rPr lang="nl-NL" sz="2000" dirty="0">
                <a:solidFill>
                  <a:srgbClr val="000000"/>
                </a:solidFill>
              </a:rPr>
              <a:t> zijn voorwaarde voor jouw examen. Zonder dit mag jij GEEN examen doen!</a:t>
            </a:r>
          </a:p>
        </p:txBody>
      </p:sp>
    </p:spTree>
    <p:extLst>
      <p:ext uri="{BB962C8B-B14F-4D97-AF65-F5344CB8AC3E}">
        <p14:creationId xmlns:p14="http://schemas.microsoft.com/office/powerpoint/2010/main" val="407732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Een afspraak in een papieren agenda schrijven">
            <a:extLst>
              <a:ext uri="{FF2B5EF4-FFF2-40B4-BE49-F238E27FC236}">
                <a16:creationId xmlns:a16="http://schemas.microsoft.com/office/drawing/2014/main" id="{F54439EC-DD82-4A3A-B4C4-85D53839F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51F071-C383-4549-A442-ED6DBEB3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examens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7C0283-2A08-4A21-9E4E-676A8DC7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 examens vinden plaats op 9, 16 en 23 juni </a:t>
            </a:r>
            <a:r>
              <a:rPr lang="nl-NL" sz="2000" b="1" u="sng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fysiek</a:t>
            </a:r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plaats op de Diamantlaan</a:t>
            </a:r>
          </a:p>
          <a:p>
            <a:r>
              <a:rPr lang="nl-NL" sz="2000" dirty="0">
                <a:solidFill>
                  <a:srgbClr val="FFFFFF"/>
                </a:solidFill>
              </a:rPr>
              <a:t>Je vindt de examenplanning op It’s Learning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Er wordt niet gewisseld in planning!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Kijk goed wanneer jij aan de beurt bent en overleg dit ook met jou stage!</a:t>
            </a:r>
          </a:p>
          <a:p>
            <a:r>
              <a:rPr lang="nl-NL" sz="2000" dirty="0">
                <a:solidFill>
                  <a:srgbClr val="FFFFFF"/>
                </a:solidFill>
              </a:rPr>
              <a:t>Kom op tijd en voorbereid naar je examen toe</a:t>
            </a:r>
          </a:p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Je hebt 10 minuten voor je</a:t>
            </a:r>
            <a:r>
              <a:rPr lang="nl-NL" sz="2000" dirty="0">
                <a:solidFill>
                  <a:srgbClr val="FFFFFF"/>
                </a:solidFill>
              </a:rPr>
              <a:t> presentatie</a:t>
            </a:r>
            <a:endParaRPr lang="nl-NL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414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2901F1-B28C-42E1-86DF-8C458A07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nl-NL" sz="6600"/>
              <a:t>Het examen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jdelijke aanduiding voor inhoud 2">
            <a:extLst>
              <a:ext uri="{FF2B5EF4-FFF2-40B4-BE49-F238E27FC236}">
                <a16:creationId xmlns:a16="http://schemas.microsoft.com/office/drawing/2014/main" id="{191C5078-4199-4235-979A-C7B18D21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151" y="1690457"/>
            <a:ext cx="5317489" cy="356130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De examens zijn onderweg naar jullie</a:t>
            </a:r>
          </a:p>
          <a:p>
            <a:r>
              <a:rPr lang="nl-NL" sz="1800" dirty="0"/>
              <a:t>Via jouw </a:t>
            </a:r>
            <a:r>
              <a:rPr lang="nl-NL" sz="1800" dirty="0" err="1"/>
              <a:t>SLB’er</a:t>
            </a:r>
            <a:r>
              <a:rPr lang="nl-NL" sz="1800" dirty="0"/>
              <a:t> krijg jij jouw fysieke examen (bundel van papieren)</a:t>
            </a:r>
          </a:p>
          <a:p>
            <a:pPr lvl="1"/>
            <a:r>
              <a:rPr lang="nl-NL" sz="1400" dirty="0"/>
              <a:t>Bewaar deze goed, je krijgt hem maar één keer en is erg belangrijk!</a:t>
            </a:r>
          </a:p>
          <a:p>
            <a:r>
              <a:rPr lang="nl-NL" sz="1800" dirty="0"/>
              <a:t>Je activiteit met de doelgroep wordt beoordeeld door jouw stagebegeleider (‘gedragsobservatie uitvoering van activiteiten’)</a:t>
            </a:r>
          </a:p>
          <a:p>
            <a:pPr lvl="1"/>
            <a:r>
              <a:rPr lang="nl-NL" sz="1400" dirty="0"/>
              <a:t>Ondertekenen via paraafjes en </a:t>
            </a:r>
            <a:r>
              <a:rPr lang="nl-NL" sz="1400" b="1" dirty="0"/>
              <a:t>geen</a:t>
            </a:r>
            <a:r>
              <a:rPr lang="nl-NL" sz="1400" dirty="0"/>
              <a:t> kruisjes!</a:t>
            </a:r>
          </a:p>
          <a:p>
            <a:pPr lvl="1"/>
            <a:r>
              <a:rPr lang="nl-NL" sz="1400" dirty="0"/>
              <a:t>Vergeet niet de onderbouwing te laten invullen.</a:t>
            </a:r>
          </a:p>
          <a:p>
            <a:r>
              <a:rPr lang="nl-NL" sz="1800" dirty="0"/>
              <a:t>De criteriapunten hebben we vorige keer besproken</a:t>
            </a:r>
          </a:p>
          <a:p>
            <a:pPr lvl="1"/>
            <a:r>
              <a:rPr lang="nl-NL" sz="1400" dirty="0"/>
              <a:t>Deze kan je teruglezen op It’s Learning</a:t>
            </a:r>
          </a:p>
        </p:txBody>
      </p:sp>
    </p:spTree>
    <p:extLst>
      <p:ext uri="{BB962C8B-B14F-4D97-AF65-F5344CB8AC3E}">
        <p14:creationId xmlns:p14="http://schemas.microsoft.com/office/powerpoint/2010/main" val="213598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00E35-A0F3-4C20-ACEC-5BEF31F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412" y="307102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nog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vragen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906813FD-B950-4A11-8761-7F3188CDE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666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itte puzzel met een rood puzzelstukje">
            <a:extLst>
              <a:ext uri="{FF2B5EF4-FFF2-40B4-BE49-F238E27FC236}">
                <a16:creationId xmlns:a16="http://schemas.microsoft.com/office/drawing/2014/main" id="{1B21341D-D04D-4125-836E-DA76EE4BF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7D1AD5-469A-4622-BADF-DB3FB3A4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/>
              <a:t>Succes met de voorbereidingen!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8EF41-FB69-4396-AFC4-321682C0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En bij vragen, mail mij!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27447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Breedbeeld</PresentationFormat>
  <Paragraphs>69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Expressief talent</vt:lpstr>
      <vt:lpstr>We zijn alweer in deel 2 van module B beland…</vt:lpstr>
      <vt:lpstr>PowerPoint-presentatie</vt:lpstr>
      <vt:lpstr>Belangrijk!</vt:lpstr>
      <vt:lpstr>Planning examens</vt:lpstr>
      <vt:lpstr>Het examen</vt:lpstr>
      <vt:lpstr>Hebben jullie nog vragen?</vt:lpstr>
      <vt:lpstr>Succes met de voorbereidingen!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Noortje Dam</dc:creator>
  <cp:lastModifiedBy>Noortje Dam</cp:lastModifiedBy>
  <cp:revision>1</cp:revision>
  <dcterms:created xsi:type="dcterms:W3CDTF">2021-05-12T06:59:04Z</dcterms:created>
  <dcterms:modified xsi:type="dcterms:W3CDTF">2021-05-12T06:59:10Z</dcterms:modified>
</cp:coreProperties>
</file>