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0" r:id="rId4"/>
    <p:sldId id="259" r:id="rId5"/>
    <p:sldId id="262" r:id="rId6"/>
    <p:sldId id="263" r:id="rId7"/>
    <p:sldId id="265" r:id="rId8"/>
    <p:sldId id="264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05416E-8B82-45D6-A71A-A008C761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63E3C38-2B94-428D-859E-D51BE3EDBE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14B24A4-A9AC-496A-A38F-78A86836B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96A-44C4-4C03-B595-CC85D419C8DC}" type="datetimeFigureOut">
              <a:rPr lang="nl-NL" smtClean="0"/>
              <a:t>12-5-2021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44DEEB4-9B8D-4E11-A274-298F4D364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7043762-010D-40F9-A01E-8257ED5CA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9CEF0-92D4-4814-96EA-54F605E321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1446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DD2DCE-7C1A-4072-B25C-D2C6984D9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2782CCD-2212-43BF-B27B-8216009E71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B94439C-983F-4A9E-A6EF-422C51C9D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96A-44C4-4C03-B595-CC85D419C8DC}" type="datetimeFigureOut">
              <a:rPr lang="nl-NL" smtClean="0"/>
              <a:t>12-5-2021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E3B4254-7BB9-489C-9920-9A1CB9282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BAD9144-40D6-4322-8B4C-358C30FB1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9CEF0-92D4-4814-96EA-54F605E321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9335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9D4441F-036F-41FA-8774-19C2638808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A4373FD-7172-4210-9BC4-9112860D57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28BBBC8-D1AA-4E0D-90B6-765B8088C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96A-44C4-4C03-B595-CC85D419C8DC}" type="datetimeFigureOut">
              <a:rPr lang="nl-NL" smtClean="0"/>
              <a:t>12-5-2021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79E1755-EE51-4352-8025-AEC3610C2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556CC3E-4ECF-4336-99DD-7464AC151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9CEF0-92D4-4814-96EA-54F605E321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9278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BC91E8-6982-4D8B-802F-6D930FD4C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944ED50-4AC3-4AEB-85AF-B125AA675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F99BB46-537B-49CE-A796-6B87B9B19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96A-44C4-4C03-B595-CC85D419C8DC}" type="datetimeFigureOut">
              <a:rPr lang="nl-NL" smtClean="0"/>
              <a:t>12-5-2021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8497B82-5C6C-4396-9189-9EB5F90C2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5AEFC27-84FD-4E84-A13C-310879330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9CEF0-92D4-4814-96EA-54F605E321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0644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169824-DD65-4092-A804-B315C5767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3333CD6-4CCD-4737-9800-B3FCF9C9E5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45EEE7D-734A-4462-9F49-F257C54B3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96A-44C4-4C03-B595-CC85D419C8DC}" type="datetimeFigureOut">
              <a:rPr lang="nl-NL" smtClean="0"/>
              <a:t>12-5-2021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DB0CF59-7D0F-4EE1-BA31-001475BDD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E8D3BED-8C5D-486D-AA18-77F9D9BBB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9CEF0-92D4-4814-96EA-54F605E321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6709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B4E932-6338-4183-8BA8-12BCD7BC1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6F0CC34-F4DA-4BE3-8A2A-D4F7A3B959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DB77EF4-2449-48F5-9195-FC08737C35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98B3A63-AFEF-4262-8CE6-CCBE08926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96A-44C4-4C03-B595-CC85D419C8DC}" type="datetimeFigureOut">
              <a:rPr lang="nl-NL" smtClean="0"/>
              <a:t>12-5-2021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B3EEF1D-354D-4BE6-AC4C-F8AEDB8ED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65A20DF-CE20-41F9-833B-0D2C8C5FF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9CEF0-92D4-4814-96EA-54F605E321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390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AAC54E-8898-46DB-9C56-8A85D0EFE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AB78A9B-A9A6-4625-B415-56B8622AF0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9BC4A4F-B1CB-4498-A076-D08CD4C9CB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C3FD76F-3594-4B92-8D80-A9A746A7B0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ADE250E-D7A8-4E60-8642-4DE1F3A431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3536A42-EAC1-4E5C-BFF5-3EAF7BA2B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96A-44C4-4C03-B595-CC85D419C8DC}" type="datetimeFigureOut">
              <a:rPr lang="nl-NL" smtClean="0"/>
              <a:t>12-5-2021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1695283-0190-46BD-AA76-C8603BA36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7012D9F-07C0-4F03-BD8B-057C21B2F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9CEF0-92D4-4814-96EA-54F605E321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0894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9AE158-DF40-4A18-A8E4-93F4F66EA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85AF1D1-E563-48AA-ADAE-E991A6C9D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96A-44C4-4C03-B595-CC85D419C8DC}" type="datetimeFigureOut">
              <a:rPr lang="nl-NL" smtClean="0"/>
              <a:t>12-5-2021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ADF7455-3182-454E-91E1-3C16A4767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F211BB1-BAF1-4622-A6A7-EF15C2545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9CEF0-92D4-4814-96EA-54F605E321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6366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9FD90805-F612-43CC-B17B-DEAD4698F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96A-44C4-4C03-B595-CC85D419C8DC}" type="datetimeFigureOut">
              <a:rPr lang="nl-NL" smtClean="0"/>
              <a:t>12-5-2021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009058C-3460-48E3-9556-E5B6A50A4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3DD4AE7-9AE3-4685-9153-BF00459B0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9CEF0-92D4-4814-96EA-54F605E321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0322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60F67B-9198-45CE-AD70-061EE218A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527EB0A-D2C7-48E1-89A8-AF58E4BF51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12D7E57-FE90-4E97-B0A6-D995D433CA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3184E23-719C-4805-B862-8E309BCED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96A-44C4-4C03-B595-CC85D419C8DC}" type="datetimeFigureOut">
              <a:rPr lang="nl-NL" smtClean="0"/>
              <a:t>12-5-2021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F7BB2CC-CF6C-4E57-B8EF-8EF504106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3D7F643-7F4E-4563-A129-B4A9242AB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9CEF0-92D4-4814-96EA-54F605E321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577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6B85FA-CF2F-486E-A65D-E4D147B5A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F13EA43-580D-41A6-AAA4-AD16CE0779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59B7454-F40E-4E84-9414-A9BDF281F9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CCC1E44-B84A-4B0B-AA2D-D4AB87FD8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96A-44C4-4C03-B595-CC85D419C8DC}" type="datetimeFigureOut">
              <a:rPr lang="nl-NL" smtClean="0"/>
              <a:t>12-5-2021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BCCF9FB-24D8-4AEC-89BF-BF9A67DF1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3B67D01-4662-4636-9F8F-C52FEE316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9CEF0-92D4-4814-96EA-54F605E321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979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14F6026-0B1D-4BF4-A242-F020401CD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3FDFF5E-5060-41DE-BD7A-24EBE8573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88B1FDD-7369-4E3F-97BC-CEE4071CA1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DD96A-44C4-4C03-B595-CC85D419C8DC}" type="datetimeFigureOut">
              <a:rPr lang="nl-NL" smtClean="0"/>
              <a:t>12-5-2021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8ED1857-D89A-4247-BF88-A1FDC4EA75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C194F00-407B-4CE7-A72C-1CAABE9AE8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9CEF0-92D4-4814-96EA-54F605E321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3887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FREE DESKTOP &amp; MOBILE WALLPAPER! HAPPY BANANA! - Fablouise">
            <a:extLst>
              <a:ext uri="{FF2B5EF4-FFF2-40B4-BE49-F238E27FC236}">
                <a16:creationId xmlns:a16="http://schemas.microsoft.com/office/drawing/2014/main" id="{55C59A9D-950E-4B05-9E5A-8C0AF95222B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"/>
          <a:stretch/>
        </p:blipFill>
        <p:spPr bwMode="auto">
          <a:xfrm>
            <a:off x="20" y="10"/>
            <a:ext cx="1218893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351AAE9-21E0-4D1E-BD60-68984C665B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/>
          </a:bodyPr>
          <a:lstStyle/>
          <a:p>
            <a:r>
              <a:rPr lang="nl-NL" sz="6600">
                <a:solidFill>
                  <a:srgbClr val="FFFFFF"/>
                </a:solidFill>
              </a:rPr>
              <a:t>Expressief talent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C38E518-F1DC-43E5-A0DC-0C66571CE7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536192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Module A deel 2</a:t>
            </a:r>
          </a:p>
          <a:p>
            <a:r>
              <a:rPr lang="nl-NL">
                <a:solidFill>
                  <a:srgbClr val="FFFFFF"/>
                </a:solidFill>
              </a:rPr>
              <a:t>Les 1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rgbClr val="FFFFFF">
              <a:alpha val="75000"/>
            </a:srgbClr>
          </a:solidFill>
          <a:ln w="44450" cap="rnd">
            <a:solidFill>
              <a:srgbClr val="FFFFFF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140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7D4833E-8F21-41B3-8B97-C0E6046F7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We zijn alweer in deel 2 van module B beland…</a:t>
            </a:r>
          </a:p>
        </p:txBody>
      </p:sp>
      <p:sp>
        <p:nvSpPr>
          <p:cNvPr id="30" name="Arc 29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9ABEA88B-8A2D-4275-B8DA-8B1EA00B9D3C}"/>
              </a:ext>
            </a:extLst>
          </p:cNvPr>
          <p:cNvSpPr txBox="1"/>
          <p:nvPr/>
        </p:nvSpPr>
        <p:spPr>
          <a:xfrm>
            <a:off x="4447308" y="591344"/>
            <a:ext cx="6906491" cy="5585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 err="1"/>
              <a:t>Vandaag</a:t>
            </a:r>
            <a:r>
              <a:rPr lang="en-US" dirty="0"/>
              <a:t>: </a:t>
            </a:r>
          </a:p>
          <a:p>
            <a:pPr marL="342900" indent="-28575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/>
              <a:t>Planning </a:t>
            </a:r>
            <a:r>
              <a:rPr lang="en-US" dirty="0" err="1"/>
              <a:t>blok</a:t>
            </a:r>
            <a:r>
              <a:rPr lang="en-US" dirty="0"/>
              <a:t> 6</a:t>
            </a:r>
          </a:p>
          <a:p>
            <a:pPr marL="342900" indent="-28575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/>
              <a:t>Hoe zit het met </a:t>
            </a:r>
            <a:r>
              <a:rPr lang="en-US" dirty="0" err="1"/>
              <a:t>jullie</a:t>
            </a:r>
            <a:r>
              <a:rPr lang="en-US" dirty="0"/>
              <a:t> </a:t>
            </a:r>
            <a:r>
              <a:rPr lang="en-US" dirty="0" err="1"/>
              <a:t>administratie</a:t>
            </a:r>
            <a:r>
              <a:rPr lang="en-US" dirty="0"/>
              <a:t>? </a:t>
            </a:r>
            <a:r>
              <a:rPr lang="en-US" dirty="0" err="1"/>
              <a:t>Lopen</a:t>
            </a:r>
            <a:r>
              <a:rPr lang="en-US" dirty="0"/>
              <a:t> </a:t>
            </a:r>
            <a:r>
              <a:rPr lang="en-US" dirty="0" err="1"/>
              <a:t>jullie</a:t>
            </a:r>
            <a:r>
              <a:rPr lang="en-US" dirty="0"/>
              <a:t> </a:t>
            </a:r>
            <a:r>
              <a:rPr lang="en-US" dirty="0" err="1"/>
              <a:t>allemaal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?</a:t>
            </a:r>
          </a:p>
          <a:p>
            <a:pPr marL="342900" indent="-28575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/>
              <a:t>Planning examens</a:t>
            </a:r>
          </a:p>
          <a:p>
            <a:pPr marL="342900" indent="-28575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/>
              <a:t>Het examen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41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A2E7C1E-2B5A-4BBA-AE51-1CD8C19309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43DF76B1-5174-4FAF-9D19-FFEE984268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0 h 5416094"/>
              <a:gd name="connsiteX1" fmla="*/ 552069 w 10515600"/>
              <a:gd name="connsiteY1" fmla="*/ 0 h 5416094"/>
              <a:gd name="connsiteX2" fmla="*/ 893826 w 10515600"/>
              <a:gd name="connsiteY2" fmla="*/ 0 h 5416094"/>
              <a:gd name="connsiteX3" fmla="*/ 1761363 w 10515600"/>
              <a:gd name="connsiteY3" fmla="*/ 0 h 5416094"/>
              <a:gd name="connsiteX4" fmla="*/ 2313432 w 10515600"/>
              <a:gd name="connsiteY4" fmla="*/ 0 h 5416094"/>
              <a:gd name="connsiteX5" fmla="*/ 2865501 w 10515600"/>
              <a:gd name="connsiteY5" fmla="*/ 0 h 5416094"/>
              <a:gd name="connsiteX6" fmla="*/ 3733038 w 10515600"/>
              <a:gd name="connsiteY6" fmla="*/ 0 h 5416094"/>
              <a:gd name="connsiteX7" fmla="*/ 4179951 w 10515600"/>
              <a:gd name="connsiteY7" fmla="*/ 0 h 5416094"/>
              <a:gd name="connsiteX8" fmla="*/ 5047488 w 10515600"/>
              <a:gd name="connsiteY8" fmla="*/ 0 h 5416094"/>
              <a:gd name="connsiteX9" fmla="*/ 5915025 w 10515600"/>
              <a:gd name="connsiteY9" fmla="*/ 0 h 5416094"/>
              <a:gd name="connsiteX10" fmla="*/ 6572250 w 10515600"/>
              <a:gd name="connsiteY10" fmla="*/ 0 h 5416094"/>
              <a:gd name="connsiteX11" fmla="*/ 7439787 w 10515600"/>
              <a:gd name="connsiteY11" fmla="*/ 0 h 5416094"/>
              <a:gd name="connsiteX12" fmla="*/ 7991856 w 10515600"/>
              <a:gd name="connsiteY12" fmla="*/ 0 h 5416094"/>
              <a:gd name="connsiteX13" fmla="*/ 8543925 w 10515600"/>
              <a:gd name="connsiteY13" fmla="*/ 0 h 5416094"/>
              <a:gd name="connsiteX14" fmla="*/ 9306306 w 10515600"/>
              <a:gd name="connsiteY14" fmla="*/ 0 h 5416094"/>
              <a:gd name="connsiteX15" fmla="*/ 9858375 w 10515600"/>
              <a:gd name="connsiteY15" fmla="*/ 0 h 5416094"/>
              <a:gd name="connsiteX16" fmla="*/ 10515600 w 10515600"/>
              <a:gd name="connsiteY16" fmla="*/ 0 h 5416094"/>
              <a:gd name="connsiteX17" fmla="*/ 10515600 w 10515600"/>
              <a:gd name="connsiteY17" fmla="*/ 785334 h 5416094"/>
              <a:gd name="connsiteX18" fmla="*/ 10515600 w 10515600"/>
              <a:gd name="connsiteY18" fmla="*/ 1516506 h 5416094"/>
              <a:gd name="connsiteX19" fmla="*/ 10515600 w 10515600"/>
              <a:gd name="connsiteY19" fmla="*/ 2247679 h 5416094"/>
              <a:gd name="connsiteX20" fmla="*/ 10515600 w 10515600"/>
              <a:gd name="connsiteY20" fmla="*/ 2762208 h 5416094"/>
              <a:gd name="connsiteX21" fmla="*/ 10515600 w 10515600"/>
              <a:gd name="connsiteY21" fmla="*/ 3330898 h 5416094"/>
              <a:gd name="connsiteX22" fmla="*/ 10515600 w 10515600"/>
              <a:gd name="connsiteY22" fmla="*/ 4062071 h 5416094"/>
              <a:gd name="connsiteX23" fmla="*/ 10515600 w 10515600"/>
              <a:gd name="connsiteY23" fmla="*/ 4684921 h 5416094"/>
              <a:gd name="connsiteX24" fmla="*/ 10515600 w 10515600"/>
              <a:gd name="connsiteY24" fmla="*/ 5416094 h 5416094"/>
              <a:gd name="connsiteX25" fmla="*/ 9753219 w 10515600"/>
              <a:gd name="connsiteY25" fmla="*/ 5416094 h 5416094"/>
              <a:gd name="connsiteX26" fmla="*/ 9411462 w 10515600"/>
              <a:gd name="connsiteY26" fmla="*/ 5416094 h 5416094"/>
              <a:gd name="connsiteX27" fmla="*/ 8754237 w 10515600"/>
              <a:gd name="connsiteY27" fmla="*/ 5416094 h 5416094"/>
              <a:gd name="connsiteX28" fmla="*/ 8307324 w 10515600"/>
              <a:gd name="connsiteY28" fmla="*/ 5416094 h 5416094"/>
              <a:gd name="connsiteX29" fmla="*/ 7544943 w 10515600"/>
              <a:gd name="connsiteY29" fmla="*/ 5416094 h 5416094"/>
              <a:gd name="connsiteX30" fmla="*/ 7098030 w 10515600"/>
              <a:gd name="connsiteY30" fmla="*/ 5416094 h 5416094"/>
              <a:gd name="connsiteX31" fmla="*/ 6335649 w 10515600"/>
              <a:gd name="connsiteY31" fmla="*/ 5416094 h 5416094"/>
              <a:gd name="connsiteX32" fmla="*/ 5993892 w 10515600"/>
              <a:gd name="connsiteY32" fmla="*/ 5416094 h 5416094"/>
              <a:gd name="connsiteX33" fmla="*/ 5231511 w 10515600"/>
              <a:gd name="connsiteY33" fmla="*/ 5416094 h 5416094"/>
              <a:gd name="connsiteX34" fmla="*/ 4784598 w 10515600"/>
              <a:gd name="connsiteY34" fmla="*/ 5416094 h 5416094"/>
              <a:gd name="connsiteX35" fmla="*/ 4442841 w 10515600"/>
              <a:gd name="connsiteY35" fmla="*/ 5416094 h 5416094"/>
              <a:gd name="connsiteX36" fmla="*/ 3995928 w 10515600"/>
              <a:gd name="connsiteY36" fmla="*/ 5416094 h 5416094"/>
              <a:gd name="connsiteX37" fmla="*/ 3233547 w 10515600"/>
              <a:gd name="connsiteY37" fmla="*/ 5416094 h 5416094"/>
              <a:gd name="connsiteX38" fmla="*/ 2786634 w 10515600"/>
              <a:gd name="connsiteY38" fmla="*/ 5416094 h 5416094"/>
              <a:gd name="connsiteX39" fmla="*/ 2444877 w 10515600"/>
              <a:gd name="connsiteY39" fmla="*/ 5416094 h 5416094"/>
              <a:gd name="connsiteX40" fmla="*/ 1997964 w 10515600"/>
              <a:gd name="connsiteY40" fmla="*/ 5416094 h 5416094"/>
              <a:gd name="connsiteX41" fmla="*/ 1445895 w 10515600"/>
              <a:gd name="connsiteY41" fmla="*/ 5416094 h 5416094"/>
              <a:gd name="connsiteX42" fmla="*/ 788670 w 10515600"/>
              <a:gd name="connsiteY42" fmla="*/ 5416094 h 5416094"/>
              <a:gd name="connsiteX43" fmla="*/ 0 w 10515600"/>
              <a:gd name="connsiteY43" fmla="*/ 5416094 h 5416094"/>
              <a:gd name="connsiteX44" fmla="*/ 0 w 10515600"/>
              <a:gd name="connsiteY44" fmla="*/ 4630760 h 5416094"/>
              <a:gd name="connsiteX45" fmla="*/ 0 w 10515600"/>
              <a:gd name="connsiteY45" fmla="*/ 3953749 h 5416094"/>
              <a:gd name="connsiteX46" fmla="*/ 0 w 10515600"/>
              <a:gd name="connsiteY46" fmla="*/ 3276737 h 5416094"/>
              <a:gd name="connsiteX47" fmla="*/ 0 w 10515600"/>
              <a:gd name="connsiteY47" fmla="*/ 2599725 h 5416094"/>
              <a:gd name="connsiteX48" fmla="*/ 0 w 10515600"/>
              <a:gd name="connsiteY48" fmla="*/ 1922713 h 5416094"/>
              <a:gd name="connsiteX49" fmla="*/ 0 w 10515600"/>
              <a:gd name="connsiteY49" fmla="*/ 1299863 h 5416094"/>
              <a:gd name="connsiteX50" fmla="*/ 0 w 10515600"/>
              <a:gd name="connsiteY50" fmla="*/ 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15600" h="5416094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24919" y="196329"/>
                  <a:pt x="10549062" y="488432"/>
                  <a:pt x="10515600" y="785334"/>
                </a:cubicBezTo>
                <a:cubicBezTo>
                  <a:pt x="10482138" y="1082236"/>
                  <a:pt x="10536385" y="1323726"/>
                  <a:pt x="10515600" y="1516506"/>
                </a:cubicBezTo>
                <a:cubicBezTo>
                  <a:pt x="10494815" y="1709286"/>
                  <a:pt x="10546328" y="2097632"/>
                  <a:pt x="10515600" y="2247679"/>
                </a:cubicBezTo>
                <a:cubicBezTo>
                  <a:pt x="10484872" y="2397726"/>
                  <a:pt x="10491771" y="2577292"/>
                  <a:pt x="10515600" y="2762208"/>
                </a:cubicBezTo>
                <a:cubicBezTo>
                  <a:pt x="10539429" y="2947124"/>
                  <a:pt x="10511007" y="3105736"/>
                  <a:pt x="10515600" y="3330898"/>
                </a:cubicBezTo>
                <a:cubicBezTo>
                  <a:pt x="10520194" y="3556060"/>
                  <a:pt x="10497393" y="3882611"/>
                  <a:pt x="10515600" y="4062071"/>
                </a:cubicBezTo>
                <a:cubicBezTo>
                  <a:pt x="10533807" y="4241531"/>
                  <a:pt x="10544791" y="4505155"/>
                  <a:pt x="10515600" y="4684921"/>
                </a:cubicBezTo>
                <a:cubicBezTo>
                  <a:pt x="10486410" y="4864687"/>
                  <a:pt x="10497356" y="5246484"/>
                  <a:pt x="10515600" y="5416094"/>
                </a:cubicBezTo>
                <a:cubicBezTo>
                  <a:pt x="10245623" y="5445692"/>
                  <a:pt x="10029676" y="5415505"/>
                  <a:pt x="9753219" y="5416094"/>
                </a:cubicBezTo>
                <a:cubicBezTo>
                  <a:pt x="9476762" y="5416683"/>
                  <a:pt x="9553148" y="5422760"/>
                  <a:pt x="9411462" y="5416094"/>
                </a:cubicBezTo>
                <a:cubicBezTo>
                  <a:pt x="9269776" y="5409428"/>
                  <a:pt x="8927709" y="5385012"/>
                  <a:pt x="8754237" y="5416094"/>
                </a:cubicBezTo>
                <a:cubicBezTo>
                  <a:pt x="8580766" y="5447176"/>
                  <a:pt x="8413264" y="5410024"/>
                  <a:pt x="8307324" y="5416094"/>
                </a:cubicBezTo>
                <a:cubicBezTo>
                  <a:pt x="8201384" y="5422164"/>
                  <a:pt x="7912690" y="5421686"/>
                  <a:pt x="7544943" y="5416094"/>
                </a:cubicBezTo>
                <a:cubicBezTo>
                  <a:pt x="7177196" y="5410502"/>
                  <a:pt x="7304235" y="5418502"/>
                  <a:pt x="7098030" y="5416094"/>
                </a:cubicBezTo>
                <a:cubicBezTo>
                  <a:pt x="6891825" y="5413686"/>
                  <a:pt x="6541479" y="5434609"/>
                  <a:pt x="6335649" y="5416094"/>
                </a:cubicBezTo>
                <a:cubicBezTo>
                  <a:pt x="6129819" y="5397579"/>
                  <a:pt x="6106541" y="5402791"/>
                  <a:pt x="5993892" y="5416094"/>
                </a:cubicBezTo>
                <a:cubicBezTo>
                  <a:pt x="5881243" y="5429397"/>
                  <a:pt x="5545248" y="5437743"/>
                  <a:pt x="5231511" y="5416094"/>
                </a:cubicBezTo>
                <a:cubicBezTo>
                  <a:pt x="4917774" y="5394445"/>
                  <a:pt x="4963237" y="5426599"/>
                  <a:pt x="4784598" y="5416094"/>
                </a:cubicBezTo>
                <a:cubicBezTo>
                  <a:pt x="4605959" y="5405589"/>
                  <a:pt x="4605904" y="5406658"/>
                  <a:pt x="4442841" y="5416094"/>
                </a:cubicBezTo>
                <a:cubicBezTo>
                  <a:pt x="4279778" y="5425530"/>
                  <a:pt x="4177180" y="5426138"/>
                  <a:pt x="3995928" y="5416094"/>
                </a:cubicBezTo>
                <a:cubicBezTo>
                  <a:pt x="3814676" y="5406050"/>
                  <a:pt x="3516440" y="5429234"/>
                  <a:pt x="3233547" y="5416094"/>
                </a:cubicBezTo>
                <a:cubicBezTo>
                  <a:pt x="2950654" y="5402954"/>
                  <a:pt x="2884354" y="5436103"/>
                  <a:pt x="2786634" y="5416094"/>
                </a:cubicBezTo>
                <a:cubicBezTo>
                  <a:pt x="2688914" y="5396085"/>
                  <a:pt x="2522958" y="5423232"/>
                  <a:pt x="2444877" y="5416094"/>
                </a:cubicBezTo>
                <a:cubicBezTo>
                  <a:pt x="2366796" y="5408956"/>
                  <a:pt x="2104768" y="5395479"/>
                  <a:pt x="1997964" y="5416094"/>
                </a:cubicBezTo>
                <a:cubicBezTo>
                  <a:pt x="1891160" y="5436709"/>
                  <a:pt x="1573016" y="5412376"/>
                  <a:pt x="1445895" y="5416094"/>
                </a:cubicBezTo>
                <a:cubicBezTo>
                  <a:pt x="1318774" y="5419812"/>
                  <a:pt x="986443" y="5400529"/>
                  <a:pt x="788670" y="5416094"/>
                </a:cubicBezTo>
                <a:cubicBezTo>
                  <a:pt x="590897" y="5431659"/>
                  <a:pt x="363709" y="5381266"/>
                  <a:pt x="0" y="5416094"/>
                </a:cubicBezTo>
                <a:cubicBezTo>
                  <a:pt x="-22973" y="5218643"/>
                  <a:pt x="-26699" y="5010779"/>
                  <a:pt x="0" y="4630760"/>
                </a:cubicBezTo>
                <a:cubicBezTo>
                  <a:pt x="26699" y="4250741"/>
                  <a:pt x="-15389" y="4196664"/>
                  <a:pt x="0" y="3953749"/>
                </a:cubicBezTo>
                <a:cubicBezTo>
                  <a:pt x="15389" y="3710834"/>
                  <a:pt x="468" y="3611311"/>
                  <a:pt x="0" y="3276737"/>
                </a:cubicBezTo>
                <a:cubicBezTo>
                  <a:pt x="-468" y="2942163"/>
                  <a:pt x="15360" y="2781998"/>
                  <a:pt x="0" y="2599725"/>
                </a:cubicBezTo>
                <a:cubicBezTo>
                  <a:pt x="-15360" y="2417452"/>
                  <a:pt x="14816" y="2100232"/>
                  <a:pt x="0" y="1922713"/>
                </a:cubicBezTo>
                <a:cubicBezTo>
                  <a:pt x="-14816" y="1745194"/>
                  <a:pt x="-24648" y="1604167"/>
                  <a:pt x="0" y="1299863"/>
                </a:cubicBezTo>
                <a:cubicBezTo>
                  <a:pt x="24648" y="995559"/>
                  <a:pt x="2182" y="279525"/>
                  <a:pt x="0" y="0"/>
                </a:cubicBezTo>
                <a:close/>
              </a:path>
            </a:pathLst>
          </a:custGeom>
          <a:noFill/>
          <a:ln w="4762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el 5">
            <a:extLst>
              <a:ext uri="{FF2B5EF4-FFF2-40B4-BE49-F238E27FC236}">
                <a16:creationId xmlns:a16="http://schemas.microsoft.com/office/drawing/2014/main" id="{AB7DB4E9-2D6F-4BCB-B6B2-83E7FFE556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4211426"/>
              </p:ext>
            </p:extLst>
          </p:nvPr>
        </p:nvGraphicFramePr>
        <p:xfrm>
          <a:off x="990600" y="938690"/>
          <a:ext cx="10134601" cy="492024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02984">
                  <a:extLst>
                    <a:ext uri="{9D8B030D-6E8A-4147-A177-3AD203B41FA5}">
                      <a16:colId xmlns:a16="http://schemas.microsoft.com/office/drawing/2014/main" val="180437102"/>
                    </a:ext>
                  </a:extLst>
                </a:gridCol>
                <a:gridCol w="2875061">
                  <a:extLst>
                    <a:ext uri="{9D8B030D-6E8A-4147-A177-3AD203B41FA5}">
                      <a16:colId xmlns:a16="http://schemas.microsoft.com/office/drawing/2014/main" val="1094796445"/>
                    </a:ext>
                  </a:extLst>
                </a:gridCol>
                <a:gridCol w="5656556">
                  <a:extLst>
                    <a:ext uri="{9D8B030D-6E8A-4147-A177-3AD203B41FA5}">
                      <a16:colId xmlns:a16="http://schemas.microsoft.com/office/drawing/2014/main" val="4153277034"/>
                    </a:ext>
                  </a:extLst>
                </a:gridCol>
              </a:tblGrid>
              <a:tr h="447295">
                <a:tc>
                  <a:txBody>
                    <a:bodyPr/>
                    <a:lstStyle/>
                    <a:p>
                      <a:r>
                        <a:rPr lang="nl-NL" sz="2100"/>
                        <a:t>Les</a:t>
                      </a:r>
                    </a:p>
                  </a:txBody>
                  <a:tcPr marL="85403" marR="85403" marT="42701" marB="42701"/>
                </a:tc>
                <a:tc>
                  <a:txBody>
                    <a:bodyPr/>
                    <a:lstStyle/>
                    <a:p>
                      <a:r>
                        <a:rPr lang="nl-NL" sz="2100" dirty="0"/>
                        <a:t>Datum</a:t>
                      </a:r>
                    </a:p>
                  </a:txBody>
                  <a:tcPr marL="85403" marR="85403" marT="42701" marB="42701"/>
                </a:tc>
                <a:tc>
                  <a:txBody>
                    <a:bodyPr/>
                    <a:lstStyle/>
                    <a:p>
                      <a:r>
                        <a:rPr lang="nl-NL" sz="2100"/>
                        <a:t>Wat gaan we doen?</a:t>
                      </a:r>
                    </a:p>
                  </a:txBody>
                  <a:tcPr marL="85403" marR="85403" marT="42701" marB="42701"/>
                </a:tc>
                <a:extLst>
                  <a:ext uri="{0D108BD9-81ED-4DB2-BD59-A6C34878D82A}">
                    <a16:rowId xmlns:a16="http://schemas.microsoft.com/office/drawing/2014/main" val="178896085"/>
                  </a:ext>
                </a:extLst>
              </a:tr>
              <a:tr h="447295">
                <a:tc>
                  <a:txBody>
                    <a:bodyPr/>
                    <a:lstStyle/>
                    <a:p>
                      <a:r>
                        <a:rPr lang="nl-NL" sz="2100"/>
                        <a:t>Les 1</a:t>
                      </a:r>
                    </a:p>
                  </a:txBody>
                  <a:tcPr marL="85403" marR="85403" marT="42701" marB="42701"/>
                </a:tc>
                <a:tc>
                  <a:txBody>
                    <a:bodyPr/>
                    <a:lstStyle/>
                    <a:p>
                      <a:r>
                        <a:rPr lang="nl-NL" sz="2100"/>
                        <a:t>10-05 t/m 14-05</a:t>
                      </a:r>
                    </a:p>
                  </a:txBody>
                  <a:tcPr marL="85403" marR="85403" marT="42701" marB="42701"/>
                </a:tc>
                <a:tc>
                  <a:txBody>
                    <a:bodyPr/>
                    <a:lstStyle/>
                    <a:p>
                      <a:r>
                        <a:rPr lang="nl-NL" sz="2100" dirty="0"/>
                        <a:t>Heb jij 2 </a:t>
                      </a:r>
                      <a:r>
                        <a:rPr lang="nl-NL" sz="2100" dirty="0" err="1"/>
                        <a:t>GO’s</a:t>
                      </a:r>
                      <a:r>
                        <a:rPr lang="nl-NL" sz="2100" dirty="0"/>
                        <a:t>?/werken in de les</a:t>
                      </a:r>
                    </a:p>
                  </a:txBody>
                  <a:tcPr marL="85403" marR="85403" marT="42701" marB="42701"/>
                </a:tc>
                <a:extLst>
                  <a:ext uri="{0D108BD9-81ED-4DB2-BD59-A6C34878D82A}">
                    <a16:rowId xmlns:a16="http://schemas.microsoft.com/office/drawing/2014/main" val="981263632"/>
                  </a:ext>
                </a:extLst>
              </a:tr>
              <a:tr h="447295">
                <a:tc>
                  <a:txBody>
                    <a:bodyPr/>
                    <a:lstStyle/>
                    <a:p>
                      <a:r>
                        <a:rPr lang="nl-NL" sz="2100"/>
                        <a:t>Les 2</a:t>
                      </a:r>
                    </a:p>
                  </a:txBody>
                  <a:tcPr marL="85403" marR="85403" marT="42701" marB="42701"/>
                </a:tc>
                <a:tc>
                  <a:txBody>
                    <a:bodyPr/>
                    <a:lstStyle/>
                    <a:p>
                      <a:r>
                        <a:rPr lang="nl-NL" sz="2100"/>
                        <a:t>17-04 t/m 21-05</a:t>
                      </a:r>
                    </a:p>
                  </a:txBody>
                  <a:tcPr marL="85403" marR="85403" marT="42701" marB="42701"/>
                </a:tc>
                <a:tc>
                  <a:txBody>
                    <a:bodyPr/>
                    <a:lstStyle/>
                    <a:p>
                      <a:r>
                        <a:rPr lang="nl-NL" sz="2100" dirty="0"/>
                        <a:t>Werken in de les</a:t>
                      </a:r>
                    </a:p>
                  </a:txBody>
                  <a:tcPr marL="85403" marR="85403" marT="42701" marB="42701"/>
                </a:tc>
                <a:extLst>
                  <a:ext uri="{0D108BD9-81ED-4DB2-BD59-A6C34878D82A}">
                    <a16:rowId xmlns:a16="http://schemas.microsoft.com/office/drawing/2014/main" val="170780867"/>
                  </a:ext>
                </a:extLst>
              </a:tr>
              <a:tr h="447295">
                <a:tc>
                  <a:txBody>
                    <a:bodyPr/>
                    <a:lstStyle/>
                    <a:p>
                      <a:r>
                        <a:rPr lang="nl-NL" sz="2100"/>
                        <a:t>Les 3</a:t>
                      </a:r>
                    </a:p>
                  </a:txBody>
                  <a:tcPr marL="85403" marR="85403" marT="42701" marB="42701"/>
                </a:tc>
                <a:tc>
                  <a:txBody>
                    <a:bodyPr/>
                    <a:lstStyle/>
                    <a:p>
                      <a:r>
                        <a:rPr lang="nl-NL" sz="2100"/>
                        <a:t>24-05 t/m 28-05</a:t>
                      </a:r>
                    </a:p>
                  </a:txBody>
                  <a:tcPr marL="85403" marR="85403" marT="42701" marB="42701"/>
                </a:tc>
                <a:tc>
                  <a:txBody>
                    <a:bodyPr/>
                    <a:lstStyle/>
                    <a:p>
                      <a:r>
                        <a:rPr lang="nl-NL" sz="2100" dirty="0"/>
                        <a:t>Werken in de les</a:t>
                      </a:r>
                    </a:p>
                  </a:txBody>
                  <a:tcPr marL="85403" marR="85403" marT="42701" marB="42701"/>
                </a:tc>
                <a:extLst>
                  <a:ext uri="{0D108BD9-81ED-4DB2-BD59-A6C34878D82A}">
                    <a16:rowId xmlns:a16="http://schemas.microsoft.com/office/drawing/2014/main" val="168664790"/>
                  </a:ext>
                </a:extLst>
              </a:tr>
              <a:tr h="447295">
                <a:tc>
                  <a:txBody>
                    <a:bodyPr/>
                    <a:lstStyle/>
                    <a:p>
                      <a:r>
                        <a:rPr lang="nl-NL" sz="2100"/>
                        <a:t>Les 4</a:t>
                      </a:r>
                    </a:p>
                  </a:txBody>
                  <a:tcPr marL="85403" marR="85403" marT="42701" marB="42701"/>
                </a:tc>
                <a:tc>
                  <a:txBody>
                    <a:bodyPr/>
                    <a:lstStyle/>
                    <a:p>
                      <a:r>
                        <a:rPr lang="nl-NL" sz="2100"/>
                        <a:t>31-05 t/m 04-07</a:t>
                      </a:r>
                    </a:p>
                  </a:txBody>
                  <a:tcPr marL="85403" marR="85403" marT="42701" marB="42701"/>
                </a:tc>
                <a:tc>
                  <a:txBody>
                    <a:bodyPr/>
                    <a:lstStyle/>
                    <a:p>
                      <a:r>
                        <a:rPr lang="nl-NL" sz="2100" dirty="0"/>
                        <a:t>Vervalt i.v.m. examenweek</a:t>
                      </a:r>
                    </a:p>
                  </a:txBody>
                  <a:tcPr marL="85403" marR="85403" marT="42701" marB="42701"/>
                </a:tc>
                <a:extLst>
                  <a:ext uri="{0D108BD9-81ED-4DB2-BD59-A6C34878D82A}">
                    <a16:rowId xmlns:a16="http://schemas.microsoft.com/office/drawing/2014/main" val="776013799"/>
                  </a:ext>
                </a:extLst>
              </a:tr>
              <a:tr h="447295">
                <a:tc>
                  <a:txBody>
                    <a:bodyPr/>
                    <a:lstStyle/>
                    <a:p>
                      <a:r>
                        <a:rPr lang="nl-NL" sz="2100"/>
                        <a:t>Les 5</a:t>
                      </a:r>
                    </a:p>
                  </a:txBody>
                  <a:tcPr marL="85403" marR="85403" marT="42701" marB="42701"/>
                </a:tc>
                <a:tc>
                  <a:txBody>
                    <a:bodyPr/>
                    <a:lstStyle/>
                    <a:p>
                      <a:r>
                        <a:rPr lang="nl-NL" sz="2100" dirty="0"/>
                        <a:t>07-06 t/m 11-06 (fysiek)</a:t>
                      </a:r>
                    </a:p>
                  </a:txBody>
                  <a:tcPr marL="85403" marR="85403" marT="42701" marB="42701"/>
                </a:tc>
                <a:tc>
                  <a:txBody>
                    <a:bodyPr/>
                    <a:lstStyle/>
                    <a:p>
                      <a:r>
                        <a:rPr lang="nl-NL" sz="2100" b="1" i="1" dirty="0"/>
                        <a:t>EXAMENS</a:t>
                      </a:r>
                    </a:p>
                  </a:txBody>
                  <a:tcPr marL="85403" marR="85403" marT="42701" marB="42701"/>
                </a:tc>
                <a:extLst>
                  <a:ext uri="{0D108BD9-81ED-4DB2-BD59-A6C34878D82A}">
                    <a16:rowId xmlns:a16="http://schemas.microsoft.com/office/drawing/2014/main" val="1920628777"/>
                  </a:ext>
                </a:extLst>
              </a:tr>
              <a:tr h="447295">
                <a:tc>
                  <a:txBody>
                    <a:bodyPr/>
                    <a:lstStyle/>
                    <a:p>
                      <a:r>
                        <a:rPr lang="nl-NL" sz="2100"/>
                        <a:t>Les 6</a:t>
                      </a:r>
                    </a:p>
                  </a:txBody>
                  <a:tcPr marL="85403" marR="85403" marT="42701" marB="42701"/>
                </a:tc>
                <a:tc>
                  <a:txBody>
                    <a:bodyPr/>
                    <a:lstStyle/>
                    <a:p>
                      <a:r>
                        <a:rPr lang="nl-NL" sz="2100" dirty="0"/>
                        <a:t>14-06 t/m 18-06 (fysiek)</a:t>
                      </a:r>
                    </a:p>
                  </a:txBody>
                  <a:tcPr marL="85403" marR="85403" marT="42701" marB="42701"/>
                </a:tc>
                <a:tc>
                  <a:txBody>
                    <a:bodyPr/>
                    <a:lstStyle/>
                    <a:p>
                      <a:r>
                        <a:rPr lang="nl-NL" sz="2100" b="1" i="1"/>
                        <a:t>EXAMENS</a:t>
                      </a:r>
                    </a:p>
                  </a:txBody>
                  <a:tcPr marL="85403" marR="85403" marT="42701" marB="42701"/>
                </a:tc>
                <a:extLst>
                  <a:ext uri="{0D108BD9-81ED-4DB2-BD59-A6C34878D82A}">
                    <a16:rowId xmlns:a16="http://schemas.microsoft.com/office/drawing/2014/main" val="3546217213"/>
                  </a:ext>
                </a:extLst>
              </a:tr>
              <a:tr h="447295">
                <a:tc>
                  <a:txBody>
                    <a:bodyPr/>
                    <a:lstStyle/>
                    <a:p>
                      <a:r>
                        <a:rPr lang="nl-NL" sz="2100"/>
                        <a:t>Les 7</a:t>
                      </a:r>
                    </a:p>
                  </a:txBody>
                  <a:tcPr marL="85403" marR="85403" marT="42701" marB="42701"/>
                </a:tc>
                <a:tc>
                  <a:txBody>
                    <a:bodyPr/>
                    <a:lstStyle/>
                    <a:p>
                      <a:r>
                        <a:rPr lang="nl-NL" sz="2100" dirty="0"/>
                        <a:t>21-06 t/m 25-06 (fysiek)</a:t>
                      </a:r>
                    </a:p>
                  </a:txBody>
                  <a:tcPr marL="85403" marR="85403" marT="42701" marB="42701"/>
                </a:tc>
                <a:tc>
                  <a:txBody>
                    <a:bodyPr/>
                    <a:lstStyle/>
                    <a:p>
                      <a:r>
                        <a:rPr lang="nl-NL" sz="2100" b="1" i="1" dirty="0"/>
                        <a:t>EXAMENS</a:t>
                      </a:r>
                    </a:p>
                  </a:txBody>
                  <a:tcPr marL="85403" marR="85403" marT="42701" marB="42701"/>
                </a:tc>
                <a:extLst>
                  <a:ext uri="{0D108BD9-81ED-4DB2-BD59-A6C34878D82A}">
                    <a16:rowId xmlns:a16="http://schemas.microsoft.com/office/drawing/2014/main" val="3386691334"/>
                  </a:ext>
                </a:extLst>
              </a:tr>
              <a:tr h="447295">
                <a:tc>
                  <a:txBody>
                    <a:bodyPr/>
                    <a:lstStyle/>
                    <a:p>
                      <a:r>
                        <a:rPr lang="nl-NL" sz="2100"/>
                        <a:t>Les 8</a:t>
                      </a:r>
                    </a:p>
                  </a:txBody>
                  <a:tcPr marL="85403" marR="85403" marT="42701" marB="42701"/>
                </a:tc>
                <a:tc>
                  <a:txBody>
                    <a:bodyPr/>
                    <a:lstStyle/>
                    <a:p>
                      <a:r>
                        <a:rPr lang="nl-NL" sz="2100"/>
                        <a:t>28-06 t/m 02-07</a:t>
                      </a:r>
                    </a:p>
                  </a:txBody>
                  <a:tcPr marL="85403" marR="85403" marT="42701" marB="42701"/>
                </a:tc>
                <a:tc>
                  <a:txBody>
                    <a:bodyPr/>
                    <a:lstStyle/>
                    <a:p>
                      <a:r>
                        <a:rPr lang="nl-NL" sz="2100" b="1" i="1" dirty="0"/>
                        <a:t>HERKANSINGEN</a:t>
                      </a:r>
                    </a:p>
                  </a:txBody>
                  <a:tcPr marL="85403" marR="85403" marT="42701" marB="42701"/>
                </a:tc>
                <a:extLst>
                  <a:ext uri="{0D108BD9-81ED-4DB2-BD59-A6C34878D82A}">
                    <a16:rowId xmlns:a16="http://schemas.microsoft.com/office/drawing/2014/main" val="435296502"/>
                  </a:ext>
                </a:extLst>
              </a:tr>
              <a:tr h="447295">
                <a:tc>
                  <a:txBody>
                    <a:bodyPr/>
                    <a:lstStyle/>
                    <a:p>
                      <a:r>
                        <a:rPr lang="nl-NL" sz="2100"/>
                        <a:t>Les 9</a:t>
                      </a:r>
                    </a:p>
                  </a:txBody>
                  <a:tcPr marL="85403" marR="85403" marT="42701" marB="42701"/>
                </a:tc>
                <a:tc>
                  <a:txBody>
                    <a:bodyPr/>
                    <a:lstStyle/>
                    <a:p>
                      <a:r>
                        <a:rPr lang="nl-NL" sz="2100"/>
                        <a:t>05-07 t/m 09-07</a:t>
                      </a:r>
                    </a:p>
                  </a:txBody>
                  <a:tcPr marL="85403" marR="85403" marT="42701" marB="42701"/>
                </a:tc>
                <a:tc>
                  <a:txBody>
                    <a:bodyPr/>
                    <a:lstStyle/>
                    <a:p>
                      <a:r>
                        <a:rPr lang="nl-NL" sz="2100"/>
                        <a:t>Nader in te vullen</a:t>
                      </a:r>
                    </a:p>
                  </a:txBody>
                  <a:tcPr marL="85403" marR="85403" marT="42701" marB="42701"/>
                </a:tc>
                <a:extLst>
                  <a:ext uri="{0D108BD9-81ED-4DB2-BD59-A6C34878D82A}">
                    <a16:rowId xmlns:a16="http://schemas.microsoft.com/office/drawing/2014/main" val="1609937710"/>
                  </a:ext>
                </a:extLst>
              </a:tr>
              <a:tr h="447295">
                <a:tc>
                  <a:txBody>
                    <a:bodyPr/>
                    <a:lstStyle/>
                    <a:p>
                      <a:r>
                        <a:rPr lang="nl-NL" sz="2100"/>
                        <a:t>Les 10</a:t>
                      </a:r>
                    </a:p>
                  </a:txBody>
                  <a:tcPr marL="85403" marR="85403" marT="42701" marB="42701"/>
                </a:tc>
                <a:tc>
                  <a:txBody>
                    <a:bodyPr/>
                    <a:lstStyle/>
                    <a:p>
                      <a:r>
                        <a:rPr lang="nl-NL" sz="2100"/>
                        <a:t>12-07  t/m 16-07</a:t>
                      </a:r>
                    </a:p>
                  </a:txBody>
                  <a:tcPr marL="85403" marR="85403" marT="42701" marB="42701"/>
                </a:tc>
                <a:tc>
                  <a:txBody>
                    <a:bodyPr/>
                    <a:lstStyle/>
                    <a:p>
                      <a:r>
                        <a:rPr lang="nl-NL" sz="2100" dirty="0"/>
                        <a:t>Bufferweek</a:t>
                      </a:r>
                    </a:p>
                  </a:txBody>
                  <a:tcPr marL="85403" marR="85403" marT="42701" marB="42701"/>
                </a:tc>
                <a:extLst>
                  <a:ext uri="{0D108BD9-81ED-4DB2-BD59-A6C34878D82A}">
                    <a16:rowId xmlns:a16="http://schemas.microsoft.com/office/drawing/2014/main" val="507124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4182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loeilamp op een gele achtergrond met geschetste lichtbundels en een kabel">
            <a:extLst>
              <a:ext uri="{FF2B5EF4-FFF2-40B4-BE49-F238E27FC236}">
                <a16:creationId xmlns:a16="http://schemas.microsoft.com/office/drawing/2014/main" id="{8C78EA19-A4C5-4B05-983C-23DABBE38A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40487" r="2173"/>
          <a:stretch/>
        </p:blipFill>
        <p:spPr>
          <a:xfrm>
            <a:off x="5797543" y="10"/>
            <a:ext cx="6394152" cy="685799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4DDEBDD-D8BD-41A6-8A0D-B00E3768B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DB9AE50-0220-4F7D-80DC-860CFBA64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98" y="798445"/>
            <a:ext cx="4803636" cy="1311664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000000"/>
                </a:solidFill>
              </a:rPr>
              <a:t>Belangrijk!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754282-3DFC-4324-85A3-4425235DB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97" y="2272143"/>
            <a:ext cx="4881428" cy="3787412"/>
          </a:xfrm>
        </p:spPr>
        <p:txBody>
          <a:bodyPr anchor="ctr">
            <a:normAutofit/>
          </a:bodyPr>
          <a:lstStyle/>
          <a:p>
            <a:r>
              <a:rPr lang="nl-NL" sz="2000" dirty="0">
                <a:solidFill>
                  <a:srgbClr val="000000"/>
                </a:solidFill>
              </a:rPr>
              <a:t>Hebben jullie beide plannen van aanpak ingeleverd op It’s Learning?</a:t>
            </a:r>
          </a:p>
          <a:p>
            <a:pPr lvl="1"/>
            <a:r>
              <a:rPr lang="nl-NL" sz="1600" dirty="0">
                <a:solidFill>
                  <a:srgbClr val="000000"/>
                </a:solidFill>
              </a:rPr>
              <a:t>Nog niet? </a:t>
            </a:r>
            <a:r>
              <a:rPr lang="nl-NL" sz="1600" u="sng" dirty="0">
                <a:solidFill>
                  <a:srgbClr val="000000"/>
                </a:solidFill>
              </a:rPr>
              <a:t>Doe dit dan voor de volgende les en zorg dat jij zo snel mogelijk jouw 2 </a:t>
            </a:r>
            <a:r>
              <a:rPr lang="nl-NL" sz="1600" u="sng" dirty="0" err="1">
                <a:solidFill>
                  <a:srgbClr val="000000"/>
                </a:solidFill>
              </a:rPr>
              <a:t>GO’s</a:t>
            </a:r>
            <a:r>
              <a:rPr lang="nl-NL" sz="1600" u="sng" dirty="0">
                <a:solidFill>
                  <a:srgbClr val="000000"/>
                </a:solidFill>
              </a:rPr>
              <a:t> hebt.</a:t>
            </a:r>
          </a:p>
          <a:p>
            <a:pPr lvl="1"/>
            <a:r>
              <a:rPr lang="nl-NL" sz="1600" b="1" dirty="0">
                <a:solidFill>
                  <a:srgbClr val="000000"/>
                </a:solidFill>
              </a:rPr>
              <a:t>Mail mij als je iets hebt ingeleverd!</a:t>
            </a:r>
          </a:p>
          <a:p>
            <a:r>
              <a:rPr lang="nl-NL" sz="2000" dirty="0">
                <a:solidFill>
                  <a:srgbClr val="000000"/>
                </a:solidFill>
              </a:rPr>
              <a:t>Heb je je </a:t>
            </a:r>
            <a:r>
              <a:rPr lang="nl-NL" sz="2000" dirty="0" err="1">
                <a:solidFill>
                  <a:srgbClr val="000000"/>
                </a:solidFill>
              </a:rPr>
              <a:t>Artjournal</a:t>
            </a:r>
            <a:r>
              <a:rPr lang="nl-NL" sz="2000" dirty="0">
                <a:solidFill>
                  <a:srgbClr val="000000"/>
                </a:solidFill>
              </a:rPr>
              <a:t> + reflectie al ingeleverd op It’s Learning? </a:t>
            </a:r>
          </a:p>
          <a:p>
            <a:pPr lvl="1"/>
            <a:r>
              <a:rPr lang="nl-NL" sz="1600" dirty="0">
                <a:solidFill>
                  <a:srgbClr val="000000"/>
                </a:solidFill>
              </a:rPr>
              <a:t>Nog niet? Doe dit dan </a:t>
            </a:r>
            <a:r>
              <a:rPr lang="nl-NL" sz="1600" b="1" u="sng" dirty="0">
                <a:solidFill>
                  <a:srgbClr val="000000"/>
                </a:solidFill>
              </a:rPr>
              <a:t>zo snel mogelijk!</a:t>
            </a:r>
          </a:p>
          <a:p>
            <a:pPr lvl="1"/>
            <a:r>
              <a:rPr lang="nl-NL" sz="1600" b="1" dirty="0">
                <a:solidFill>
                  <a:srgbClr val="000000"/>
                </a:solidFill>
              </a:rPr>
              <a:t>Mail mij als je iets hebt ingeleverd!</a:t>
            </a:r>
          </a:p>
          <a:p>
            <a:r>
              <a:rPr lang="nl-NL" sz="2000" dirty="0">
                <a:solidFill>
                  <a:srgbClr val="000000"/>
                </a:solidFill>
              </a:rPr>
              <a:t>NB: alle opdrachten + 2 </a:t>
            </a:r>
            <a:r>
              <a:rPr lang="nl-NL" sz="2000" dirty="0" err="1">
                <a:solidFill>
                  <a:srgbClr val="000000"/>
                </a:solidFill>
              </a:rPr>
              <a:t>GO’s</a:t>
            </a:r>
            <a:r>
              <a:rPr lang="nl-NL" sz="2000" dirty="0">
                <a:solidFill>
                  <a:srgbClr val="000000"/>
                </a:solidFill>
              </a:rPr>
              <a:t> zijn voorwaarde voor jouw examen. Zonder dit mag jij GEEN examen doen!</a:t>
            </a:r>
          </a:p>
        </p:txBody>
      </p:sp>
    </p:spTree>
    <p:extLst>
      <p:ext uri="{BB962C8B-B14F-4D97-AF65-F5344CB8AC3E}">
        <p14:creationId xmlns:p14="http://schemas.microsoft.com/office/powerpoint/2010/main" val="4077321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C5E6CFF1-2F42-4E10-9A97-F116F46F5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Een afspraak in een papieren agenda schrijven">
            <a:extLst>
              <a:ext uri="{FF2B5EF4-FFF2-40B4-BE49-F238E27FC236}">
                <a16:creationId xmlns:a16="http://schemas.microsoft.com/office/drawing/2014/main" id="{F54439EC-DD82-4A3A-B4C4-85D53839FED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15730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951F071-C383-4549-A442-ED6DBEB3E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065862"/>
            <a:ext cx="3313164" cy="4726276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Planning examens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7182200-4859-4C8D-BCBB-55B245C28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3372" y="2286000"/>
            <a:ext cx="0" cy="22860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37C0283-2A08-4A21-9E4E-676A8DC733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5379" y="1065862"/>
            <a:ext cx="5744685" cy="472627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De examens vinden plaats op 9, 16 en 23 juni </a:t>
            </a:r>
            <a:r>
              <a:rPr lang="nl-NL" sz="2000" b="1" u="sng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fysiek</a:t>
            </a:r>
            <a:r>
              <a:rPr lang="nl-NL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plaats op de Diamantlaan</a:t>
            </a:r>
          </a:p>
          <a:p>
            <a:r>
              <a:rPr lang="nl-NL" sz="2000" dirty="0">
                <a:solidFill>
                  <a:srgbClr val="FFFFFF"/>
                </a:solidFill>
              </a:rPr>
              <a:t>Je vindt de examenplanning op It’s Learning</a:t>
            </a:r>
          </a:p>
          <a:p>
            <a:pPr lvl="1"/>
            <a:r>
              <a:rPr lang="nl-NL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Er wordt niet gewisseld in planning!</a:t>
            </a:r>
          </a:p>
          <a:p>
            <a:pPr lvl="1"/>
            <a:r>
              <a:rPr lang="nl-NL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Kijk goed wanneer jij aan de beurt bent en overleg dit ook met jou stage!</a:t>
            </a:r>
          </a:p>
          <a:p>
            <a:r>
              <a:rPr lang="nl-NL" sz="2000" dirty="0">
                <a:solidFill>
                  <a:srgbClr val="FFFFFF"/>
                </a:solidFill>
              </a:rPr>
              <a:t>Kom op tijd en voorbereid naar je examen toe</a:t>
            </a:r>
          </a:p>
          <a:p>
            <a:r>
              <a:rPr lang="nl-NL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Je hebt 10 minuten voor je</a:t>
            </a:r>
            <a:r>
              <a:rPr lang="nl-NL" sz="2000" dirty="0">
                <a:solidFill>
                  <a:srgbClr val="FFFFFF"/>
                </a:solidFill>
              </a:rPr>
              <a:t> presentatie</a:t>
            </a:r>
            <a:endParaRPr lang="nl-NL" sz="20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74145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Triangle 2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02901F1-B28C-42E1-86DF-8C458A07D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nl-NL" sz="6600"/>
              <a:t>Het examen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jdelijke aanduiding voor inhoud 2">
            <a:extLst>
              <a:ext uri="{FF2B5EF4-FFF2-40B4-BE49-F238E27FC236}">
                <a16:creationId xmlns:a16="http://schemas.microsoft.com/office/drawing/2014/main" id="{191C5078-4199-4235-979A-C7B18D21B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5151" y="1690457"/>
            <a:ext cx="5317489" cy="3561306"/>
          </a:xfrm>
        </p:spPr>
        <p:txBody>
          <a:bodyPr anchor="ctr">
            <a:normAutofit/>
          </a:bodyPr>
          <a:lstStyle/>
          <a:p>
            <a:r>
              <a:rPr lang="nl-NL" sz="1800" dirty="0"/>
              <a:t>De examens zijn onderweg naar jullie</a:t>
            </a:r>
          </a:p>
          <a:p>
            <a:r>
              <a:rPr lang="nl-NL" sz="1800" dirty="0"/>
              <a:t>Via jouw </a:t>
            </a:r>
            <a:r>
              <a:rPr lang="nl-NL" sz="1800" dirty="0" err="1"/>
              <a:t>SLB’er</a:t>
            </a:r>
            <a:r>
              <a:rPr lang="nl-NL" sz="1800" dirty="0"/>
              <a:t> krijg jij jouw fysieke examen (bundel van papieren)</a:t>
            </a:r>
          </a:p>
          <a:p>
            <a:pPr lvl="1"/>
            <a:r>
              <a:rPr lang="nl-NL" sz="1400" dirty="0"/>
              <a:t>Bewaar deze goed, je krijgt hem maar één keer en is erg belangrijk!</a:t>
            </a:r>
          </a:p>
          <a:p>
            <a:r>
              <a:rPr lang="nl-NL" sz="1800" dirty="0"/>
              <a:t>Je activiteit met de doelgroep wordt beoordeeld door jouw stagebegeleider (‘gedragsobservatie uitvoering van activiteiten’)</a:t>
            </a:r>
          </a:p>
          <a:p>
            <a:pPr lvl="1"/>
            <a:r>
              <a:rPr lang="nl-NL" sz="1400" dirty="0"/>
              <a:t>Ondertekenen via paraafjes en </a:t>
            </a:r>
            <a:r>
              <a:rPr lang="nl-NL" sz="1400" b="1" dirty="0"/>
              <a:t>geen</a:t>
            </a:r>
            <a:r>
              <a:rPr lang="nl-NL" sz="1400" dirty="0"/>
              <a:t> kruisjes!</a:t>
            </a:r>
          </a:p>
          <a:p>
            <a:pPr lvl="1"/>
            <a:r>
              <a:rPr lang="nl-NL" sz="1400" dirty="0"/>
              <a:t>Vergeet niet de onderbouwing te laten invullen.</a:t>
            </a:r>
          </a:p>
          <a:p>
            <a:r>
              <a:rPr lang="nl-NL" sz="1800" dirty="0"/>
              <a:t>De criteriapunten hebben we vorige keer besproken</a:t>
            </a:r>
          </a:p>
          <a:p>
            <a:pPr lvl="1"/>
            <a:r>
              <a:rPr lang="nl-NL" sz="1400" dirty="0"/>
              <a:t>Deze kan je teruglezen op It’s Learning</a:t>
            </a:r>
          </a:p>
        </p:txBody>
      </p:sp>
    </p:spTree>
    <p:extLst>
      <p:ext uri="{BB962C8B-B14F-4D97-AF65-F5344CB8AC3E}">
        <p14:creationId xmlns:p14="http://schemas.microsoft.com/office/powerpoint/2010/main" val="2135982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5555856-9970-4BC3-9AA9-6A917F53A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F487851-BFAF-46D8-A1ED-50CAD6E46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9600E35-A0F3-4C20-ACEC-5BEF31FE1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5412" y="3071021"/>
            <a:ext cx="4805996" cy="12971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100" kern="1200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Hebben</a:t>
            </a:r>
            <a:r>
              <a:rPr lang="en-US" sz="41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100" kern="1200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jullie</a:t>
            </a:r>
            <a:r>
              <a:rPr lang="en-US" sz="41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100" kern="1200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nog</a:t>
            </a:r>
            <a:r>
              <a:rPr lang="en-US" sz="41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100" kern="1200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vragen</a:t>
            </a:r>
            <a:r>
              <a:rPr lang="en-US" sz="41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  <p:sp>
        <p:nvSpPr>
          <p:cNvPr id="14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Question mark">
            <a:extLst>
              <a:ext uri="{FF2B5EF4-FFF2-40B4-BE49-F238E27FC236}">
                <a16:creationId xmlns:a16="http://schemas.microsoft.com/office/drawing/2014/main" id="{906813FD-B950-4A11-8761-7F3188CDEA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766660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6F40FBDA-CEB1-40F0-9AB9-BD9C402D7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Witte puzzel met een rood puzzelstukje">
            <a:extLst>
              <a:ext uri="{FF2B5EF4-FFF2-40B4-BE49-F238E27FC236}">
                <a16:creationId xmlns:a16="http://schemas.microsoft.com/office/drawing/2014/main" id="{1B21341D-D04D-4125-836E-DA76EE4BF0E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5000"/>
          </a:blip>
          <a:srcRect/>
          <a:stretch/>
        </p:blipFill>
        <p:spPr>
          <a:xfrm>
            <a:off x="0" y="1"/>
            <a:ext cx="12191980" cy="6857999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0344D4FE-ABEF-4230-9E4E-AD5782FC7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97D1AD5-469A-4622-BADF-DB3FB3A4D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9532" y="1695576"/>
            <a:ext cx="8652938" cy="285719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8000"/>
              <a:t>Succes met de voorbereidingen!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E8EF41-FB69-4396-AFC4-321682C0B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9532" y="4623127"/>
            <a:ext cx="8655200" cy="45720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/>
              <a:t>En bij vragen, mail mij!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325F979-D3F9-4926-81B7-7ACCB31A5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  <a:alpha val="80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17274474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416</Words>
  <Application>Microsoft Office PowerPoint</Application>
  <PresentationFormat>Breedbeeld</PresentationFormat>
  <Paragraphs>69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Kantoorthema</vt:lpstr>
      <vt:lpstr>Expressief talent</vt:lpstr>
      <vt:lpstr>We zijn alweer in deel 2 van module B beland…</vt:lpstr>
      <vt:lpstr>PowerPoint-presentatie</vt:lpstr>
      <vt:lpstr>Belangrijk!</vt:lpstr>
      <vt:lpstr>Planning examens</vt:lpstr>
      <vt:lpstr>Het examen</vt:lpstr>
      <vt:lpstr>Hebben jullie nog vragen?</vt:lpstr>
      <vt:lpstr>Succes met de voorbereidingen!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Expressief talent</dc:title>
  <dc:creator>Noortje Dam</dc:creator>
  <cp:lastModifiedBy>Noortje Dam</cp:lastModifiedBy>
  <cp:revision>1</cp:revision>
  <dcterms:created xsi:type="dcterms:W3CDTF">2021-05-12T06:59:04Z</dcterms:created>
  <dcterms:modified xsi:type="dcterms:W3CDTF">2021-05-12T06:59:10Z</dcterms:modified>
</cp:coreProperties>
</file>